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6" r:id="rId2"/>
    <p:sldId id="2540" r:id="rId3"/>
    <p:sldId id="2565" r:id="rId4"/>
    <p:sldId id="2599" r:id="rId5"/>
    <p:sldId id="2555" r:id="rId6"/>
    <p:sldId id="2571" r:id="rId7"/>
    <p:sldId id="2597" r:id="rId8"/>
    <p:sldId id="2598" r:id="rId9"/>
    <p:sldId id="2615" r:id="rId10"/>
    <p:sldId id="2614" r:id="rId11"/>
    <p:sldId id="2606" r:id="rId12"/>
    <p:sldId id="2609" r:id="rId13"/>
    <p:sldId id="2610" r:id="rId14"/>
    <p:sldId id="2617" r:id="rId15"/>
    <p:sldId id="2618" r:id="rId16"/>
    <p:sldId id="2619" r:id="rId17"/>
    <p:sldId id="2620" r:id="rId18"/>
    <p:sldId id="2612" r:id="rId19"/>
    <p:sldId id="26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48" d="100"/>
          <a:sy n="48" d="100"/>
        </p:scale>
        <p:origin x="42" y="11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11/15/2021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surgeons reviewing an x-ray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61" b="20161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dirty="0"/>
              <a:t>Pneumonia Prediction in Chest X-Rays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Ali Malenchik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Count Plot of Chest X-ray Label for Training Dataset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5FC1ABA-AF73-43AF-ACCF-629F70172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"/>
          <a:stretch/>
        </p:blipFill>
        <p:spPr bwMode="auto">
          <a:xfrm>
            <a:off x="5025253" y="1919331"/>
            <a:ext cx="6248864" cy="4051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223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182565" y="541426"/>
            <a:ext cx="6530463" cy="555858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Labels appended (PNEUMONIA, NORMAL) &amp; separated into </a:t>
            </a:r>
            <a:r>
              <a:rPr lang="en-US" sz="2400" dirty="0" err="1"/>
              <a:t>X_train</a:t>
            </a:r>
            <a:r>
              <a:rPr lang="en-US" sz="2400" dirty="0"/>
              <a:t>, </a:t>
            </a:r>
            <a:r>
              <a:rPr lang="en-US" sz="2400" dirty="0" err="1"/>
              <a:t>y_train</a:t>
            </a:r>
            <a:endParaRPr lang="en-US" sz="2400" dirty="0"/>
          </a:p>
          <a:p>
            <a:pPr marL="514350" indent="-51435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Features normalized using reshape()</a:t>
            </a:r>
          </a:p>
          <a:p>
            <a:pPr marL="514350" indent="-514350">
              <a:lnSpc>
                <a:spcPct val="20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Data augmented using </a:t>
            </a:r>
            <a:r>
              <a:rPr lang="en-US" sz="2400" dirty="0" err="1"/>
              <a:t>ImageDataGenerator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5103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Model Deployment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904461" y="348343"/>
            <a:ext cx="5730076" cy="600891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Keras</a:t>
            </a:r>
            <a:r>
              <a:rPr lang="en-US" sz="2800" dirty="0"/>
              <a:t> Sequential() model:</a:t>
            </a:r>
          </a:p>
          <a:p>
            <a:pPr marL="971550" lvl="1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Four Conv2D Layers</a:t>
            </a:r>
          </a:p>
          <a:p>
            <a:pPr marL="971550" lvl="1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Flatten Layer</a:t>
            </a:r>
          </a:p>
          <a:p>
            <a:pPr marL="971550" lvl="1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Two Dense Layers</a:t>
            </a:r>
            <a:endParaRPr lang="en-US" sz="2700" dirty="0">
              <a:solidFill>
                <a:schemeClr val="tx1"/>
              </a:solidFill>
            </a:endParaRP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Compiled using RMSprop for optimization and Binary Cross-Entropy for loss</a:t>
            </a:r>
          </a:p>
        </p:txBody>
      </p:sp>
    </p:spTree>
    <p:extLst>
      <p:ext uri="{BB962C8B-B14F-4D97-AF65-F5344CB8AC3E}">
        <p14:creationId xmlns:p14="http://schemas.microsoft.com/office/powerpoint/2010/main" val="336048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016000"/>
            <a:ext cx="4314542" cy="232530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Plot of Training and Validation Accuracy</a:t>
            </a:r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95E12AEC-3C2E-4897-B222-CBC8BFCE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416" y="1016000"/>
            <a:ext cx="5808714" cy="474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016000"/>
            <a:ext cx="4314542" cy="232530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Plot of Training and Validation Loss</a:t>
            </a:r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5ACBAAC-A3C7-4F91-B699-973E007D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02" y="1146629"/>
            <a:ext cx="5781782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016000"/>
            <a:ext cx="4314542" cy="232530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Classification Report</a:t>
            </a:r>
            <a:endParaRPr lang="en-US" dirty="0"/>
          </a:p>
        </p:txBody>
      </p: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C2F9EF8F-B981-4872-9FF5-EB60D7A6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07" y="2398485"/>
            <a:ext cx="6057415" cy="20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37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016000"/>
            <a:ext cx="4314542" cy="232530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Heatmap of Confusion Matrix</a:t>
            </a:r>
            <a:endParaRPr lang="en-US" dirty="0"/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1F86C9B-CD5F-4937-A28B-F230F8F91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3"/>
          <a:stretch/>
        </p:blipFill>
        <p:spPr>
          <a:xfrm>
            <a:off x="5615940" y="1241483"/>
            <a:ext cx="5356860" cy="437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016000"/>
            <a:ext cx="4314542" cy="2325309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Sample Incorrect Predictions</a:t>
            </a:r>
            <a:endParaRPr lang="en-US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8457DA57-5A11-442B-A177-6F592C0DC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72" y="1359126"/>
            <a:ext cx="6637713" cy="45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The CNN model performed well at 91% accuracy.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7" name="Picture Placeholder 6" descr="Surgeon using digital tablet in operating room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96064" y="457200"/>
            <a:ext cx="3963890" cy="2643883"/>
          </a:xfrm>
        </p:spPr>
      </p:pic>
    </p:spTree>
    <p:extLst>
      <p:ext uri="{BB962C8B-B14F-4D97-AF65-F5344CB8AC3E}">
        <p14:creationId xmlns:p14="http://schemas.microsoft.com/office/powerpoint/2010/main" val="80800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336890"/>
            <a:ext cx="3902242" cy="1994470"/>
          </a:xfrm>
        </p:spPr>
        <p:txBody>
          <a:bodyPr>
            <a:normAutofit/>
          </a:bodyPr>
          <a:lstStyle/>
          <a:p>
            <a:r>
              <a:rPr lang="en-US" dirty="0"/>
              <a:t>Opportunities for Improvement &amp; Next Steps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904461" y="2334125"/>
            <a:ext cx="5730076" cy="353728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Tune parameters (activation function, loss function, optimization function)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Try model ensembles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More healthy X-ray image samples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Similar project for adult X-rays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671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28687" cy="1025525"/>
          </a:xfrm>
        </p:spPr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812800"/>
            <a:ext cx="4294206" cy="5232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Pneumonia is a respiratory infection that causes ~700K child deaths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Early diagnosis can prevent a patient’s condition from becoming more severe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Radiologists typically use chest X-rays to diagnose</a:t>
            </a:r>
          </a:p>
        </p:txBody>
      </p:sp>
      <p:pic>
        <p:nvPicPr>
          <p:cNvPr id="12" name="Picture Placeholder 11" descr="Boy listening to heartbeat in clinic with stethoscope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3235" r="26058"/>
          <a:stretch/>
        </p:blipFill>
        <p:spPr>
          <a:xfrm flipH="1">
            <a:off x="8659476" y="1107369"/>
            <a:ext cx="3532524" cy="4643261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Can a machine learning algorithm accurately predict Pneumonia diagnosis using chest X-rays?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Placeholder 6" descr="Infinite question marks in 3D renderin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716962" y="232884"/>
            <a:ext cx="4153212" cy="2768807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20" y="3212021"/>
            <a:ext cx="3824501" cy="15524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Scope &amp; Assumptions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2" y="812800"/>
            <a:ext cx="6509085" cy="52324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This project utilizes pediatric X-rays and may not be applicable to adults.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X-ray diagnosis labeled in the dataset was reviewed for accuracy by multiple experts and is considered reliable.</a:t>
            </a:r>
          </a:p>
        </p:txBody>
      </p:sp>
    </p:spTree>
    <p:extLst>
      <p:ext uri="{BB962C8B-B14F-4D97-AF65-F5344CB8AC3E}">
        <p14:creationId xmlns:p14="http://schemas.microsoft.com/office/powerpoint/2010/main" val="63835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879234"/>
            <a:ext cx="11710736" cy="169418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88933" y="336884"/>
            <a:ext cx="3977648" cy="62684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Sourced from Kaggle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JPEG format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Two labels: PNEUMONIA or NORMAL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Patients aged 1 – 5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Pre-split into test, train, and validation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2" y="1665927"/>
            <a:ext cx="4008437" cy="1395208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164868" cy="3106676"/>
          </a:xfrm>
        </p:spPr>
        <p:txBody>
          <a:bodyPr/>
          <a:lstStyle/>
          <a:p>
            <a:r>
              <a:rPr lang="en-US" sz="2000" dirty="0"/>
              <a:t>Pediatric patient X-rays were gathered from Guangzhou Women and Children’s Medical Center.</a:t>
            </a:r>
          </a:p>
          <a:p>
            <a:endParaRPr lang="en-US" sz="2000" dirty="0"/>
          </a:p>
          <a:p>
            <a:r>
              <a:rPr lang="en-US" sz="2000" dirty="0"/>
              <a:t>Low quality or unreadable images were excluded from the dataset.</a:t>
            </a:r>
          </a:p>
          <a:p>
            <a:endParaRPr lang="en-US" sz="1600" dirty="0"/>
          </a:p>
        </p:txBody>
      </p:sp>
      <p:pic>
        <p:nvPicPr>
          <p:cNvPr id="18" name="Graphic 17" descr="Folder Search outline">
            <a:extLst>
              <a:ext uri="{FF2B5EF4-FFF2-40B4-BE49-F238E27FC236}">
                <a16:creationId xmlns:a16="http://schemas.microsoft.com/office/drawing/2014/main" id="{64B6CEBF-5740-4069-9231-72FDC623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6526" y="356762"/>
            <a:ext cx="914400" cy="914400"/>
          </a:xfrm>
          <a:prstGeom prst="rect">
            <a:avLst/>
          </a:prstGeom>
        </p:spPr>
      </p:pic>
      <p:pic>
        <p:nvPicPr>
          <p:cNvPr id="27" name="Graphic 26" descr="Camera outline">
            <a:extLst>
              <a:ext uri="{FF2B5EF4-FFF2-40B4-BE49-F238E27FC236}">
                <a16:creationId xmlns:a16="http://schemas.microsoft.com/office/drawing/2014/main" id="{AE8E247F-444C-460F-AB8D-607F4BD8B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197808" y="1453303"/>
            <a:ext cx="914400" cy="914400"/>
          </a:xfrm>
          <a:prstGeom prst="rect">
            <a:avLst/>
          </a:prstGeom>
        </p:spPr>
      </p:pic>
      <p:pic>
        <p:nvPicPr>
          <p:cNvPr id="47" name="Graphic 46" descr="Badge outline">
            <a:extLst>
              <a:ext uri="{FF2B5EF4-FFF2-40B4-BE49-F238E27FC236}">
                <a16:creationId xmlns:a16="http://schemas.microsoft.com/office/drawing/2014/main" id="{33DC06AB-3A9F-4921-8288-54B191C1E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7686" y="2776340"/>
            <a:ext cx="914400" cy="914400"/>
          </a:xfrm>
          <a:prstGeom prst="rect">
            <a:avLst/>
          </a:prstGeom>
        </p:spPr>
      </p:pic>
      <p:pic>
        <p:nvPicPr>
          <p:cNvPr id="9" name="Graphic 8" descr="Child with balloon outline">
            <a:extLst>
              <a:ext uri="{FF2B5EF4-FFF2-40B4-BE49-F238E27FC236}">
                <a16:creationId xmlns:a16="http://schemas.microsoft.com/office/drawing/2014/main" id="{D24CB3C5-8A90-48D0-910A-2638BB0E2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217686" y="4105542"/>
            <a:ext cx="914400" cy="914400"/>
          </a:xfrm>
          <a:prstGeom prst="rect">
            <a:avLst/>
          </a:prstGeom>
        </p:spPr>
      </p:pic>
      <p:pic>
        <p:nvPicPr>
          <p:cNvPr id="10" name="Graphic 9" descr="Network outline">
            <a:extLst>
              <a:ext uri="{FF2B5EF4-FFF2-40B4-BE49-F238E27FC236}">
                <a16:creationId xmlns:a16="http://schemas.microsoft.com/office/drawing/2014/main" id="{F2D19A11-2BC0-468E-8651-CE62A64676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246110" y="54444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770"/>
            <a:ext cx="3902242" cy="1769230"/>
          </a:xfrm>
        </p:spPr>
        <p:txBody>
          <a:bodyPr>
            <a:normAutofit/>
          </a:bodyPr>
          <a:lstStyle/>
          <a:p>
            <a:r>
              <a:rPr lang="en-US" dirty="0"/>
              <a:t>Data Import &amp; Cleansing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182566" y="950493"/>
            <a:ext cx="5730076" cy="555858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5216 X-rays in the training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Imbalanced target class (1341 NORMAL, 3875 PNEUMONIA)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Normal X-ray Sample 1</a:t>
            </a:r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9AAE9BC-160C-4CDF-989B-4B31FF9E5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34" y="1338759"/>
            <a:ext cx="5426665" cy="45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8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Pneumonia X-ray Sample 1</a:t>
            </a:r>
            <a:endParaRPr 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E79AC788-D55F-4A2D-9D21-C38E0237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82" y="1557428"/>
            <a:ext cx="6396686" cy="374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00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92</TotalTime>
  <Words>321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Pneumonia Prediction in Chest X-Rays</vt:lpstr>
      <vt:lpstr>Background </vt:lpstr>
      <vt:lpstr>Problem Statement</vt:lpstr>
      <vt:lpstr>Scope &amp; Assumptions </vt:lpstr>
      <vt:lpstr>Methods</vt:lpstr>
      <vt:lpstr>Data Source</vt:lpstr>
      <vt:lpstr>Data Import &amp; Cleansing</vt:lpstr>
      <vt:lpstr>Exploratory Analysis  Normal X-ray Sample 1</vt:lpstr>
      <vt:lpstr>Exploratory Analysis  Pneumonia X-ray Sample 1</vt:lpstr>
      <vt:lpstr>Exploratory Analysis  Count Plot of Chest X-ray Label for Training Dataset</vt:lpstr>
      <vt:lpstr>Feature Selection</vt:lpstr>
      <vt:lpstr>Model Deployment</vt:lpstr>
      <vt:lpstr>Results  Plot of Training and Validation Accuracy</vt:lpstr>
      <vt:lpstr>Results  Plot of Training and Validation Loss</vt:lpstr>
      <vt:lpstr>Results  Classification Report</vt:lpstr>
      <vt:lpstr>Results  Heatmap of Confusion Matrix</vt:lpstr>
      <vt:lpstr>Results  Sample Incorrect Predictions</vt:lpstr>
      <vt:lpstr>Conclusion</vt:lpstr>
      <vt:lpstr>Opportunities for Improvement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SMS Spam Classification</dc:title>
  <dc:creator>Alison Malenchik</dc:creator>
  <cp:lastModifiedBy>Alison Malenchik</cp:lastModifiedBy>
  <cp:revision>30</cp:revision>
  <dcterms:created xsi:type="dcterms:W3CDTF">2021-09-25T00:32:23Z</dcterms:created>
  <dcterms:modified xsi:type="dcterms:W3CDTF">2021-11-15T19:13:16Z</dcterms:modified>
</cp:coreProperties>
</file>